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1"/>
  </p:notesMasterIdLst>
  <p:sldIdLst>
    <p:sldId id="256" r:id="rId2"/>
    <p:sldId id="258" r:id="rId3"/>
    <p:sldId id="307" r:id="rId4"/>
    <p:sldId id="259" r:id="rId5"/>
    <p:sldId id="261" r:id="rId6"/>
    <p:sldId id="265" r:id="rId7"/>
    <p:sldId id="285" r:id="rId8"/>
    <p:sldId id="267" r:id="rId9"/>
    <p:sldId id="308" r:id="rId10"/>
    <p:sldId id="309" r:id="rId11"/>
    <p:sldId id="270" r:id="rId12"/>
    <p:sldId id="271" r:id="rId13"/>
    <p:sldId id="268" r:id="rId14"/>
    <p:sldId id="310" r:id="rId15"/>
    <p:sldId id="278" r:id="rId16"/>
    <p:sldId id="274" r:id="rId17"/>
    <p:sldId id="276" r:id="rId18"/>
    <p:sldId id="275" r:id="rId19"/>
    <p:sldId id="282" r:id="rId20"/>
    <p:sldId id="313" r:id="rId21"/>
    <p:sldId id="306" r:id="rId22"/>
    <p:sldId id="283" r:id="rId23"/>
    <p:sldId id="284" r:id="rId24"/>
    <p:sldId id="315" r:id="rId25"/>
    <p:sldId id="287" r:id="rId26"/>
    <p:sldId id="288" r:id="rId27"/>
    <p:sldId id="289" r:id="rId28"/>
    <p:sldId id="312" r:id="rId29"/>
    <p:sldId id="316" r:id="rId30"/>
    <p:sldId id="317" r:id="rId31"/>
    <p:sldId id="303" r:id="rId32"/>
    <p:sldId id="293" r:id="rId33"/>
    <p:sldId id="297" r:id="rId34"/>
    <p:sldId id="318" r:id="rId35"/>
    <p:sldId id="320" r:id="rId36"/>
    <p:sldId id="321" r:id="rId37"/>
    <p:sldId id="323" r:id="rId38"/>
    <p:sldId id="324" r:id="rId39"/>
    <p:sldId id="32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EB04D-98EE-47A1-8647-AC6E6909E09E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73D07-7FFC-4E0C-A7E1-CD5574C2D9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73D07-7FFC-4E0C-A7E1-CD5574C2D95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73D07-7FFC-4E0C-A7E1-CD5574C2D95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73D07-7FFC-4E0C-A7E1-CD5574C2D952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73D07-7FFC-4E0C-A7E1-CD5574C2D95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87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73D07-7FFC-4E0C-A7E1-CD5574C2D95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87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73D07-7FFC-4E0C-A7E1-CD5574C2D952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58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52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9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98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01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6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0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5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522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01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67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88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4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950610.wixsite.com/pronyaeva-m-s/75-letie-velikoj-pobed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88641"/>
            <a:ext cx="1693429" cy="121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1520" y="260648"/>
            <a:ext cx="8640960" cy="6336704"/>
          </a:xfrm>
          <a:prstGeom prst="rect">
            <a:avLst/>
          </a:prstGeom>
        </p:spPr>
        <p:txBody>
          <a:bodyPr>
            <a:normAutofit fontScale="52500" lnSpcReduction="2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МБДОУ детский сад №1 «Улыбка»</a:t>
            </a:r>
            <a:b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Тема выступления: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«Реализация программы «Социокультурные истоки» через проекты по духовно-нравственному воспитанию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r"/>
            <a:r>
              <a:rPr lang="ru-RU" sz="27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Подготовил воспитатель: </a:t>
            </a:r>
          </a:p>
          <a:p>
            <a:pPr algn="r"/>
            <a:r>
              <a:rPr lang="ru-RU" sz="27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Проняева М.С.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/>
            </a:r>
            <a:b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</a:b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b="1" dirty="0">
              <a:solidFill>
                <a:srgbClr val="7030A0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b="1" dirty="0">
              <a:solidFill>
                <a:srgbClr val="7030A0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b="1" dirty="0">
              <a:solidFill>
                <a:srgbClr val="7030A0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b="1" dirty="0" smtClean="0">
              <a:solidFill>
                <a:srgbClr val="7030A0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00" b="1" dirty="0" smtClean="0">
              <a:solidFill>
                <a:srgbClr val="7030A0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300" b="1" noProof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г. Сергач, 2020 год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301859"/>
            <a:ext cx="86249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Вари Шишкиной: «Почему у нас нет приютов для бездомных животных?»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251520" y="260648"/>
            <a:ext cx="727280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«Юные помощники природы»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8077" r="5451" b="5253"/>
          <a:stretch/>
        </p:blipFill>
        <p:spPr>
          <a:xfrm rot="5400000">
            <a:off x="2565767" y="4155576"/>
            <a:ext cx="2736304" cy="1921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14284" r="9078" b="11127"/>
          <a:stretch/>
        </p:blipFill>
        <p:spPr>
          <a:xfrm rot="5400000">
            <a:off x="6619435" y="4252300"/>
            <a:ext cx="2592286" cy="18097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9702" r="4065" b="6763"/>
          <a:stretch/>
        </p:blipFill>
        <p:spPr>
          <a:xfrm rot="5400000">
            <a:off x="4577050" y="2929726"/>
            <a:ext cx="2735764" cy="18626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r="2847" b="5217"/>
          <a:stretch/>
        </p:blipFill>
        <p:spPr>
          <a:xfrm rot="5400000">
            <a:off x="-281746" y="2526266"/>
            <a:ext cx="3672409" cy="25975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139952" y="5026441"/>
            <a:ext cx="5303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«Каждой пичужке своя кормушка».</a:t>
            </a:r>
          </a:p>
        </p:txBody>
      </p:sp>
      <p:pic>
        <p:nvPicPr>
          <p:cNvPr id="1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4938" t="11106" r="6184" b="37807"/>
          <a:stretch>
            <a:fillRect/>
          </a:stretch>
        </p:blipFill>
        <p:spPr bwMode="auto">
          <a:xfrm>
            <a:off x="4427984" y="1556792"/>
            <a:ext cx="4290031" cy="328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9844" r="9439" b="5501"/>
          <a:stretch>
            <a:fillRect/>
          </a:stretch>
        </p:blipFill>
        <p:spPr bwMode="auto">
          <a:xfrm>
            <a:off x="395536" y="836712"/>
            <a:ext cx="3600400" cy="237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23450" t="24287" b="31342"/>
          <a:stretch>
            <a:fillRect/>
          </a:stretch>
        </p:blipFill>
        <p:spPr bwMode="auto">
          <a:xfrm>
            <a:off x="827584" y="3933056"/>
            <a:ext cx="3518744" cy="2720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55576" y="3140968"/>
            <a:ext cx="2987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Изготовление макета «Зимующие птицы»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251520" y="260648"/>
            <a:ext cx="70567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«Юные помощники природы»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0"/>
            <a:ext cx="4572000" cy="83671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165304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«Покормите птиц зимой»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7686" b="15927"/>
          <a:stretch>
            <a:fillRect/>
          </a:stretch>
        </p:blipFill>
        <p:spPr bwMode="auto">
          <a:xfrm>
            <a:off x="971600" y="3395922"/>
            <a:ext cx="2448272" cy="288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511586"/>
            <a:ext cx="473652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1969" r="3533" b="-4999"/>
          <a:stretch>
            <a:fillRect/>
          </a:stretch>
        </p:blipFill>
        <p:spPr bwMode="auto">
          <a:xfrm>
            <a:off x="4638761" y="912432"/>
            <a:ext cx="4176464" cy="261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r="6517"/>
          <a:stretch>
            <a:fillRect/>
          </a:stretch>
        </p:blipFill>
        <p:spPr bwMode="auto">
          <a:xfrm>
            <a:off x="395536" y="764704"/>
            <a:ext cx="4171217" cy="2509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251520" y="260648"/>
            <a:ext cx="70567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«Юные помощники природы»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1119" y="764704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Читательская акция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«Любимая сказка моей семьи про животных»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5906" r="7470"/>
          <a:stretch>
            <a:fillRect/>
          </a:stretch>
        </p:blipFill>
        <p:spPr bwMode="auto">
          <a:xfrm>
            <a:off x="4788024" y="1700808"/>
            <a:ext cx="399206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1369" r="9050"/>
          <a:stretch>
            <a:fillRect/>
          </a:stretch>
        </p:blipFill>
        <p:spPr bwMode="auto">
          <a:xfrm>
            <a:off x="323528" y="1700808"/>
            <a:ext cx="366751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251520" y="260648"/>
            <a:ext cx="70567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«Юные помощники природы»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5885" r="11429"/>
          <a:stretch>
            <a:fillRect/>
          </a:stretch>
        </p:blipFill>
        <p:spPr bwMode="auto">
          <a:xfrm>
            <a:off x="2699792" y="3933056"/>
            <a:ext cx="3643614" cy="263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44624"/>
            <a:ext cx="7128792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Средний дошкольный возраст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i="1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u="sng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Социокультурная</a:t>
            </a:r>
            <a:r>
              <a:rPr kumimoji="0" lang="ru-RU" sz="290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категория: «Труд</a:t>
            </a:r>
            <a:r>
              <a:rPr kumimoji="0" lang="ru-RU" sz="2900" u="sng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души</a:t>
            </a:r>
            <a:r>
              <a:rPr kumimoji="0" lang="ru-RU" sz="290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«Сказка в гости</a:t>
            </a:r>
            <a:r>
              <a:rPr kumimoji="0" lang="ru-RU" sz="3300" b="1" i="1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 нам пришла</a:t>
            </a: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11760" y="1591047"/>
            <a:ext cx="64807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и воспитывать в душе каждого ребенка духовное начало. Формировать духовно-нравственные представления и воспитание нравственных качеств личности (милосердие, сострадание, уважение и послушание) по средствам чтения русских народных сказок.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Задачи проекта: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могать детям в освоении духовно - нравственных ценностей, формировать нравственные качества в процессе установления позитивных межличностных отношений; развивать умение думать, сравнивать, анализировать поступки литературных героев, формировать умение давать оценку своему поведению; раскрывать ценности традиции семейного чтении и совместного творчества детей с родителями, воспитывать культуру речи; внедрение в педагогическую практику разнообразных форм и методов работы с литературными произведениями для развития познавательной, творческой и эмоциональной активности детей; создание условий для проявления детского интереса к книгам и чтению художественной литературы; способствовать воспитанию послушания родителям на основе любви и уважения к близким людям; содействовать развитию эстетического вкуса, умение видеть, ценить и беречь красоту.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:\Скан. книги Истоки\Document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64967"/>
            <a:ext cx="1728192" cy="25958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4" t="4834" r="11051" b="6700"/>
          <a:stretch/>
        </p:blipFill>
        <p:spPr>
          <a:xfrm>
            <a:off x="683568" y="3974619"/>
            <a:ext cx="1656184" cy="24054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0" y="764704"/>
            <a:ext cx="7345363" cy="360362"/>
          </a:xfrm>
        </p:spPr>
        <p:txBody>
          <a:bodyPr>
            <a:noAutofit/>
          </a:bodyPr>
          <a:lstStyle/>
          <a:p>
            <a:pPr marL="34290" indent="0" algn="ctr">
              <a:buNone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в мини – музей «Русская изба»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291116"/>
            <a:ext cx="3430958" cy="2574602"/>
          </a:xfrm>
          <a:noFill/>
        </p:spPr>
      </p:pic>
      <p:pic>
        <p:nvPicPr>
          <p:cNvPr id="11270" name="Picture 1"/>
          <p:cNvPicPr>
            <a:picLocks noChangeAspect="1" noChangeArrowheads="1"/>
          </p:cNvPicPr>
          <p:nvPr/>
        </p:nvPicPr>
        <p:blipFill>
          <a:blip r:embed="rId3" cstate="print"/>
          <a:srcRect l="21902" b="13834"/>
          <a:stretch>
            <a:fillRect/>
          </a:stretch>
        </p:blipFill>
        <p:spPr bwMode="auto">
          <a:xfrm>
            <a:off x="5510782" y="1561309"/>
            <a:ext cx="3297323" cy="272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4352" y="185420"/>
            <a:ext cx="1619672" cy="115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0" y="0"/>
            <a:ext cx="759633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«Сказка в гости</a:t>
            </a:r>
            <a:r>
              <a:rPr kumimoji="0" lang="ru-RU" sz="3300" b="1" i="1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 нам пришла</a:t>
            </a: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933056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t="19170"/>
          <a:stretch>
            <a:fillRect/>
          </a:stretch>
        </p:blipFill>
        <p:spPr>
          <a:xfrm>
            <a:off x="1032002" y="1674473"/>
            <a:ext cx="3587750" cy="2176462"/>
          </a:xfrm>
          <a:noFill/>
        </p:spPr>
      </p:pic>
      <p:pic>
        <p:nvPicPr>
          <p:cNvPr id="25605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43836" y="1617323"/>
            <a:ext cx="2976562" cy="2233612"/>
          </a:xfrm>
          <a:noFill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 cstate="print"/>
          <a:srcRect t="7962"/>
          <a:stretch>
            <a:fillRect/>
          </a:stretch>
        </p:blipFill>
        <p:spPr bwMode="auto">
          <a:xfrm>
            <a:off x="968655" y="4055384"/>
            <a:ext cx="3617912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195797"/>
            <a:ext cx="1584176" cy="113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11560" y="764704"/>
            <a:ext cx="6538161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algn="ctr" defTabSz="6858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в Центральную библиотеку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" algn="ctr" defTabSz="6858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С. И.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Шуртакова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l="3627" t="13275" r="18360"/>
          <a:stretch/>
        </p:blipFill>
        <p:spPr bwMode="auto">
          <a:xfrm>
            <a:off x="4943836" y="4097955"/>
            <a:ext cx="2976562" cy="245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0" y="0"/>
            <a:ext cx="759633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«Сказка в гости</a:t>
            </a:r>
            <a:r>
              <a:rPr kumimoji="0" lang="ru-RU" sz="3300" b="1" i="1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 нам пришла</a:t>
            </a: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6"/>
          <p:cNvSpPr>
            <a:spLocks noGrp="1"/>
          </p:cNvSpPr>
          <p:nvPr>
            <p:ph type="title"/>
          </p:nvPr>
        </p:nvSpPr>
        <p:spPr>
          <a:xfrm>
            <a:off x="179512" y="620688"/>
            <a:ext cx="7026030" cy="935038"/>
          </a:xfrm>
        </p:spPr>
        <p:txBody>
          <a:bodyPr>
            <a:normAutofit/>
          </a:bodyPr>
          <a:lstStyle/>
          <a:p>
            <a:pPr marL="34290" algn="ctr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Кукольный театр «Петушок–золотой гребешок»</a:t>
            </a:r>
          </a:p>
        </p:txBody>
      </p:sp>
      <p:pic>
        <p:nvPicPr>
          <p:cNvPr id="3072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0000"/>
          </a:blip>
          <a:srcRect t="19563" b="4882"/>
          <a:stretch>
            <a:fillRect/>
          </a:stretch>
        </p:blipFill>
        <p:spPr>
          <a:xfrm>
            <a:off x="323527" y="1556792"/>
            <a:ext cx="3939857" cy="2232248"/>
          </a:xfrm>
          <a:noFill/>
        </p:spPr>
      </p:pic>
      <p:pic>
        <p:nvPicPr>
          <p:cNvPr id="30725" name="Picture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t="20504" r="17384" b="23460"/>
          <a:stretch>
            <a:fillRect/>
          </a:stretch>
        </p:blipFill>
        <p:spPr>
          <a:xfrm>
            <a:off x="4788024" y="1412776"/>
            <a:ext cx="2705425" cy="2448272"/>
          </a:xfrm>
          <a:noFill/>
        </p:spPr>
      </p:pic>
      <p:pic>
        <p:nvPicPr>
          <p:cNvPr id="12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66514"/>
            <a:ext cx="1670957" cy="1195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5" cstate="print"/>
          <a:srcRect l="9790" t="6291"/>
          <a:stretch>
            <a:fillRect/>
          </a:stretch>
        </p:blipFill>
        <p:spPr bwMode="auto">
          <a:xfrm>
            <a:off x="738920" y="4005064"/>
            <a:ext cx="33290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9"/>
          <p:cNvPicPr>
            <a:picLocks noChangeAspect="1" noChangeArrowheads="1"/>
          </p:cNvPicPr>
          <p:nvPr/>
        </p:nvPicPr>
        <p:blipFill>
          <a:blip r:embed="rId6" cstate="print"/>
          <a:srcRect l="-24" t="28580" r="21635" b="2538"/>
          <a:stretch>
            <a:fillRect/>
          </a:stretch>
        </p:blipFill>
        <p:spPr bwMode="auto">
          <a:xfrm>
            <a:off x="4283968" y="4077072"/>
            <a:ext cx="382296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0" y="0"/>
            <a:ext cx="759633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«Сказка в гости</a:t>
            </a:r>
            <a:r>
              <a:rPr kumimoji="0" lang="ru-RU" sz="3300" b="1" i="1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 нам пришла</a:t>
            </a: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579848"/>
            <a:ext cx="6985000" cy="904936"/>
          </a:xfrm>
        </p:spPr>
        <p:txBody>
          <a:bodyPr>
            <a:normAutofit/>
          </a:bodyPr>
          <a:lstStyle/>
          <a:p>
            <a:pPr marL="34290" algn="ctr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Мини – музей «Сказка ложь, да в ней намёк»</a:t>
            </a:r>
          </a:p>
        </p:txBody>
      </p:sp>
      <p:sp>
        <p:nvSpPr>
          <p:cNvPr id="29700" name="Текст 9"/>
          <p:cNvSpPr>
            <a:spLocks noGrp="1"/>
          </p:cNvSpPr>
          <p:nvPr>
            <p:ph type="body" idx="1"/>
          </p:nvPr>
        </p:nvSpPr>
        <p:spPr>
          <a:xfrm>
            <a:off x="6372226" y="1629172"/>
            <a:ext cx="2592388" cy="647700"/>
          </a:xfrm>
        </p:spPr>
        <p:txBody>
          <a:bodyPr>
            <a:normAutofit/>
          </a:bodyPr>
          <a:lstStyle/>
          <a:p>
            <a:pPr algn="ctr" defTabSz="914400">
              <a:spcBef>
                <a:spcPct val="0"/>
              </a:spcBef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Сказка «Мужик и медведь»</a:t>
            </a:r>
          </a:p>
        </p:txBody>
      </p:sp>
      <p:pic>
        <p:nvPicPr>
          <p:cNvPr id="29701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340768"/>
            <a:ext cx="3240087" cy="2428875"/>
          </a:xfrm>
          <a:noFill/>
        </p:spPr>
      </p:pic>
      <p:pic>
        <p:nvPicPr>
          <p:cNvPr id="29702" name="Picture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9491" t="9491" r="12206"/>
          <a:stretch>
            <a:fillRect/>
          </a:stretch>
        </p:blipFill>
        <p:spPr>
          <a:xfrm>
            <a:off x="6300092" y="2263805"/>
            <a:ext cx="2592388" cy="2247900"/>
          </a:xfrm>
          <a:noFill/>
        </p:spPr>
      </p:pic>
      <p:pic>
        <p:nvPicPr>
          <p:cNvPr id="1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945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5" cstate="print"/>
          <a:srcRect l="23135" r="25198" b="4913"/>
          <a:stretch>
            <a:fillRect/>
          </a:stretch>
        </p:blipFill>
        <p:spPr bwMode="auto">
          <a:xfrm>
            <a:off x="3802053" y="3128097"/>
            <a:ext cx="2341112" cy="323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563938" y="2349500"/>
            <a:ext cx="28082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Сказка «Крошечка -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Хаврошечка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</p:txBody>
      </p:sp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6" cstate="print"/>
          <a:srcRect t="17198" r="9447" b="6546"/>
          <a:stretch>
            <a:fillRect/>
          </a:stretch>
        </p:blipFill>
        <p:spPr bwMode="auto">
          <a:xfrm>
            <a:off x="349010" y="4201364"/>
            <a:ext cx="3024188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49010" y="3801254"/>
            <a:ext cx="2906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Сказка «Заяц –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хваста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7596336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«Сказка в гости</a:t>
            </a:r>
            <a:r>
              <a:rPr kumimoji="0" lang="ru-RU" sz="3300" b="1" i="1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 нам пришла</a:t>
            </a: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476672"/>
            <a:ext cx="6912768" cy="6123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дошкольный возраст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872334" cy="133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04842" y="1340768"/>
            <a:ext cx="86410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группе ( 5 – 6 лет ) обращается внимание на ценности внутреннего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человека: Вера, Надежда, Любовь, 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Мудрость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RGB VRZ 1 storon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68" y="2609515"/>
            <a:ext cx="2001272" cy="2979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RGB RP 1 storo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78" y="3841782"/>
            <a:ext cx="1860259" cy="27674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RGB DD 1 storo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665" y="2592135"/>
            <a:ext cx="1964581" cy="29250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GB S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93" y="3865269"/>
            <a:ext cx="1822587" cy="27136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RGB MS 1 storo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29" y="2573271"/>
            <a:ext cx="1977251" cy="29439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ds02.infourok.ru/uploads/ex/0e56/00023135-9637a571/img3.jpg"/>
          <p:cNvPicPr>
            <a:picLocks noChangeAspect="1" noChangeArrowheads="1"/>
          </p:cNvPicPr>
          <p:nvPr/>
        </p:nvPicPr>
        <p:blipFill>
          <a:blip r:embed="rId2" cstate="print"/>
          <a:srcRect t="4900" b="5263"/>
          <a:stretch>
            <a:fillRect/>
          </a:stretch>
        </p:blipFill>
        <p:spPr bwMode="auto">
          <a:xfrm>
            <a:off x="611560" y="620688"/>
            <a:ext cx="7848872" cy="3960440"/>
          </a:xfrm>
          <a:prstGeom prst="rect">
            <a:avLst/>
          </a:prstGeom>
          <a:noFill/>
        </p:spPr>
      </p:pic>
      <p:pic>
        <p:nvPicPr>
          <p:cNvPr id="5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1"/>
            <a:ext cx="1549413" cy="11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5013176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 программы «Социокультурные истоки»: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объединить усилия детского сада и семьи в духовно – нравственном развитии дошкольников, создать единый контекст воспитания и развития на основе общности цели, содержания и педагогических  технологий.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116632"/>
            <a:ext cx="7128792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Старший дошкольный возраст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i="1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Социокультурная категория: «Вера»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«Мой город – мой дом»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1908696"/>
            <a:ext cx="633670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 детей любви к Родине, к родному городу и его истории, чувства ответственности за судьбу города, желания трудиться на его благо, беречь и умножать его богатства. Приобщение детей к культуре и традициям народа. </a:t>
            </a:r>
          </a:p>
          <a:p>
            <a:pPr algn="just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Задачи проекта: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1.Познакомить детей с родным городом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Сергачом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 его географическим расположением.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2.Знакомить детей с историей родного города, его достопримечательностями.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3.Воспитывать чувство восхищения родной природы, заботливое отношение к ней.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4.Воспитывать положительное отношение к труженикам города, бережное отношение к результатам их труда, чувство гордости за своих земляков.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RGB VRZ 1 storo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4" y="1966432"/>
            <a:ext cx="2153166" cy="32058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179512" y="44624"/>
            <a:ext cx="727280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«Мой город – мой дом»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4542" t="23422" r="22882" b="14563"/>
          <a:stretch>
            <a:fillRect/>
          </a:stretch>
        </p:blipFill>
        <p:spPr bwMode="auto">
          <a:xfrm>
            <a:off x="5508104" y="4293096"/>
            <a:ext cx="3240360" cy="214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24542" t="30313" r="23435" b="11610"/>
          <a:stretch>
            <a:fillRect/>
          </a:stretch>
        </p:blipFill>
        <p:spPr bwMode="auto">
          <a:xfrm>
            <a:off x="395536" y="1628800"/>
            <a:ext cx="390063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51520" y="871670"/>
            <a:ext cx="712879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algn="ctr" defTabSz="6858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Сергачский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краеведческий музей имени В.А.Громова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24542" t="22438" r="22882" b="16532"/>
          <a:stretch>
            <a:fillRect/>
          </a:stretch>
        </p:blipFill>
        <p:spPr bwMode="auto">
          <a:xfrm>
            <a:off x="4860031" y="1628800"/>
            <a:ext cx="386171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23989" t="32281" r="26202" b="20469"/>
          <a:stretch>
            <a:fillRect/>
          </a:stretch>
        </p:blipFill>
        <p:spPr bwMode="auto">
          <a:xfrm>
            <a:off x="755576" y="4293096"/>
            <a:ext cx="4032448" cy="215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95214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 r="6897"/>
          <a:stretch>
            <a:fillRect/>
          </a:stretch>
        </p:blipFill>
        <p:spPr bwMode="auto">
          <a:xfrm>
            <a:off x="395536" y="836713"/>
            <a:ext cx="2880319" cy="187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44016" y="6237312"/>
            <a:ext cx="4644008" cy="5040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Экскурсия к мэру города Лаптеву А.С.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2" descr="H:\DCIM\100CANON\IMG_79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13215"/>
            <a:ext cx="3383618" cy="2255745"/>
          </a:xfrm>
          <a:prstGeom prst="rect">
            <a:avLst/>
          </a:prstGeom>
          <a:noFill/>
        </p:spPr>
      </p:pic>
      <p:pic>
        <p:nvPicPr>
          <p:cNvPr id="10" name="Picture 3" descr="H:\DCIM\100CANON\IMG_79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4960" y="3414869"/>
            <a:ext cx="2937520" cy="1958347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5292080" y="2996952"/>
            <a:ext cx="3384376" cy="5040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Экскурсия по почту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5148064" y="6021288"/>
            <a:ext cx="3816424" cy="5040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                        Экскурсия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железнодорожный вокзал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251520" y="44624"/>
            <a:ext cx="727280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«Мой город – мой дом»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25096" t="28344" r="24542" b="14563"/>
          <a:stretch>
            <a:fillRect/>
          </a:stretch>
        </p:blipFill>
        <p:spPr bwMode="auto">
          <a:xfrm>
            <a:off x="323528" y="4365104"/>
            <a:ext cx="293743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25096" t="32281" r="23435" b="11610"/>
          <a:stretch>
            <a:fillRect/>
          </a:stretch>
        </p:blipFill>
        <p:spPr bwMode="auto">
          <a:xfrm>
            <a:off x="1835696" y="2564904"/>
            <a:ext cx="2952328" cy="180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 l="50362" t="63781" r="23989" b="14563"/>
          <a:stretch>
            <a:fillRect/>
          </a:stretch>
        </p:blipFill>
        <p:spPr bwMode="auto">
          <a:xfrm>
            <a:off x="4644008" y="5157192"/>
            <a:ext cx="2578763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75856" y="4523120"/>
            <a:ext cx="2664296" cy="14981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365104"/>
            <a:ext cx="2628800" cy="1478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940152" y="5805264"/>
            <a:ext cx="3096344" cy="85404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 «Медведь – символ нашего города»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987824" y="6021288"/>
            <a:ext cx="3186009" cy="64807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 «Железнодорожный вокзал»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 l="20556" t="8957" r="16527" b="7804"/>
          <a:stretch>
            <a:fillRect/>
          </a:stretch>
        </p:blipFill>
        <p:spPr bwMode="auto">
          <a:xfrm>
            <a:off x="251519" y="1412776"/>
            <a:ext cx="2902821" cy="216024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 t="6084" r="1591"/>
          <a:stretch/>
        </p:blipFill>
        <p:spPr>
          <a:xfrm>
            <a:off x="251519" y="3861048"/>
            <a:ext cx="2919283" cy="20162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23528" y="5949280"/>
            <a:ext cx="2699862" cy="75669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 «Православный Сергач»</a:t>
            </a:r>
          </a:p>
        </p:txBody>
      </p:sp>
      <p:sp>
        <p:nvSpPr>
          <p:cNvPr id="18" name="Заголовок 2"/>
          <p:cNvSpPr txBox="1">
            <a:spLocks/>
          </p:cNvSpPr>
          <p:nvPr/>
        </p:nvSpPr>
        <p:spPr>
          <a:xfrm>
            <a:off x="179512" y="0"/>
            <a:ext cx="72008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«Мой город – мой дом»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37643" t="23015" r="36477" b="12124"/>
          <a:stretch>
            <a:fillRect/>
          </a:stretch>
        </p:blipFill>
        <p:spPr bwMode="auto">
          <a:xfrm>
            <a:off x="7308304" y="1412776"/>
            <a:ext cx="1584176" cy="223224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37271" t="22438" r="36164" b="10626"/>
          <a:stretch>
            <a:fillRect/>
          </a:stretch>
        </p:blipFill>
        <p:spPr bwMode="auto">
          <a:xfrm>
            <a:off x="3275856" y="1268760"/>
            <a:ext cx="2198362" cy="311434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 l="36718" t="22438" r="36164" b="10626"/>
          <a:stretch>
            <a:fillRect/>
          </a:stretch>
        </p:blipFill>
        <p:spPr bwMode="auto">
          <a:xfrm>
            <a:off x="5580112" y="1916832"/>
            <a:ext cx="1637123" cy="227192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9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611560" y="764704"/>
            <a:ext cx="653816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algn="ctr" defTabSz="6858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Детские проекты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179512" y="116632"/>
            <a:ext cx="7632848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Старший дошкольный возраст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i="1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Социокультурная категория: «Любовь»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«Почему</a:t>
            </a:r>
            <a:r>
              <a:rPr kumimoji="0" lang="ru-RU" sz="3300" b="1" i="1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быть добрым хорошо?</a:t>
            </a: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1908696"/>
            <a:ext cx="57606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духовно-нравственное воспитание дошкольников посредством совершения добрых поступков, добрых дел во благо других.</a:t>
            </a:r>
          </a:p>
          <a:p>
            <a:pPr algn="just"/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 Задачи проекта: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углублять представление детей о доброте, как о ценном, неотъемлемом качестве человека; уточнить представления детей о добрых и злых поступках и их последствиях, развивать умения высказывать свою точку зрения; восприятие и отношение к плохим поступкам в жизни и литературных произведениях; уверенность в себе и своих возможностях; развивать умение оценивать свои  поступки  и поступки окружающих,  поощрять стремление  совершать добрые поступки; воспитывать желание оставлять «добрый след» о себе в сердцах и душах других людей.</a:t>
            </a:r>
          </a:p>
        </p:txBody>
      </p:sp>
      <p:pic>
        <p:nvPicPr>
          <p:cNvPr id="10" name="Picture 8" descr="RGB S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127960" cy="31683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844824"/>
            <a:ext cx="3384376" cy="4514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b="15939"/>
          <a:stretch>
            <a:fillRect/>
          </a:stretch>
        </p:blipFill>
        <p:spPr bwMode="auto">
          <a:xfrm>
            <a:off x="3530803" y="1196752"/>
            <a:ext cx="269738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t="13468" b="3802"/>
          <a:stretch>
            <a:fillRect/>
          </a:stretch>
        </p:blipFill>
        <p:spPr bwMode="auto">
          <a:xfrm>
            <a:off x="6372200" y="1412776"/>
            <a:ext cx="2304256" cy="2540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 t="20046" b="13800"/>
          <a:stretch>
            <a:fillRect/>
          </a:stretch>
        </p:blipFill>
        <p:spPr bwMode="auto">
          <a:xfrm>
            <a:off x="5940152" y="4189171"/>
            <a:ext cx="2810881" cy="2480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179512" y="188640"/>
            <a:ext cx="72008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«Почему</a:t>
            </a:r>
            <a:r>
              <a:rPr kumimoji="0" lang="ru-RU" sz="3300" b="1" i="1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быть добрым хорошо?</a:t>
            </a: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707904" y="4653136"/>
            <a:ext cx="2160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Добрые поступки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7719" b="11999"/>
          <a:stretch>
            <a:fillRect/>
          </a:stretch>
        </p:blipFill>
        <p:spPr bwMode="auto">
          <a:xfrm>
            <a:off x="323528" y="1268761"/>
            <a:ext cx="277490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588224" y="2060848"/>
            <a:ext cx="2264597" cy="402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 l="18705"/>
          <a:stretch>
            <a:fillRect/>
          </a:stretch>
        </p:blipFill>
        <p:spPr bwMode="auto">
          <a:xfrm>
            <a:off x="3131840" y="1628800"/>
            <a:ext cx="3328988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 l="-4061" t="18490" r="-1527" b="17549"/>
          <a:stretch>
            <a:fillRect/>
          </a:stretch>
        </p:blipFill>
        <p:spPr bwMode="auto">
          <a:xfrm>
            <a:off x="4211960" y="4005064"/>
            <a:ext cx="2376264" cy="2558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7" y="4509120"/>
            <a:ext cx="3336371" cy="187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635896" y="980728"/>
            <a:ext cx="3870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Акция «Дерево добра»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179512" y="188640"/>
            <a:ext cx="72008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«Почему</a:t>
            </a:r>
            <a:r>
              <a:rPr kumimoji="0" lang="ru-RU" sz="3300" b="1" i="1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быть добрым хорошо?</a:t>
            </a: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03648" y="6165304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Социальная акция «Благодарю»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49" t="21999" r="11020"/>
          <a:stretch>
            <a:fillRect/>
          </a:stretch>
        </p:blipFill>
        <p:spPr bwMode="auto">
          <a:xfrm>
            <a:off x="1907704" y="3604426"/>
            <a:ext cx="2160240" cy="263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10290" t="16464" r="7388"/>
          <a:stretch>
            <a:fillRect/>
          </a:stretch>
        </p:blipFill>
        <p:spPr bwMode="auto">
          <a:xfrm>
            <a:off x="395535" y="1014515"/>
            <a:ext cx="3456385" cy="2630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t="19678"/>
          <a:stretch>
            <a:fillRect/>
          </a:stretch>
        </p:blipFill>
        <p:spPr bwMode="auto">
          <a:xfrm>
            <a:off x="4067944" y="3861048"/>
            <a:ext cx="22860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12981"/>
          <a:stretch>
            <a:fillRect/>
          </a:stretch>
        </p:blipFill>
        <p:spPr bwMode="auto">
          <a:xfrm>
            <a:off x="179512" y="3861048"/>
            <a:ext cx="178583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780420"/>
            <a:ext cx="2699792" cy="2024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1484784"/>
            <a:ext cx="4146426" cy="2332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2"/>
          <p:cNvSpPr txBox="1">
            <a:spLocks/>
          </p:cNvSpPr>
          <p:nvPr/>
        </p:nvSpPr>
        <p:spPr>
          <a:xfrm>
            <a:off x="179512" y="188640"/>
            <a:ext cx="72008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«Почему</a:t>
            </a:r>
            <a:r>
              <a:rPr kumimoji="0" lang="ru-RU" sz="3300" b="1" i="1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быть добрым хорошо?</a:t>
            </a: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2" descr="RGB (6-7) 2 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49080"/>
            <a:ext cx="1675952" cy="24953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3" descr="RGB (6-7) 3 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75" y="2996952"/>
            <a:ext cx="1743313" cy="25922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4" descr="RGB (6-7) 4 Mastera i rulodelnic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1728192" cy="25731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5" descr="RGB (6-7) 5 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996953"/>
            <a:ext cx="1741057" cy="25922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RGB (6-7) 1 S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1728192" cy="25731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35496" y="476672"/>
            <a:ext cx="7416824" cy="6123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Подготовительная к школе группа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188640"/>
            <a:ext cx="1656310" cy="118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04842" y="1268760"/>
            <a:ext cx="864108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подготовительной группе (6–7 лет) осуществляется первоначальное ознакомление с истоками русских традиций, как важнейшего механизма передачи  от поколения к поколению базовых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социокультурных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ценностей российской цивилизации: традиции Слова, традиции Образа, традиции Дела, традиции Праздника.</a:t>
            </a:r>
          </a:p>
          <a:p>
            <a:pPr algn="just"/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188640"/>
            <a:ext cx="7272808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Старший дошкольный возраст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i="1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 defTabSz="685800">
              <a:lnSpc>
                <a:spcPct val="120000"/>
              </a:lnSpc>
              <a:spcBef>
                <a:spcPct val="0"/>
              </a:spcBef>
              <a:defRPr/>
            </a:pPr>
            <a:r>
              <a:rPr kumimoji="0" lang="ru-RU" sz="270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Социокультурные категории:</a:t>
            </a:r>
            <a:r>
              <a:rPr kumimoji="0" lang="ru-RU" sz="2700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«Т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радиции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Слова», «Традиции Образа», «Традиции Дела», «Традиции Праздника</a:t>
            </a:r>
            <a:r>
              <a:rPr kumimoji="0" lang="ru-RU" sz="2700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«Мы память бережно храним»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2093361"/>
            <a:ext cx="590465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у старших дошкольников гражданской позиции, патриотических чувств, любви к Родине на основе расширения представлений детей о победе защитников отечества в Великой Отечественной войне, о вкладе жителей Сергача и Сергачского района в победу нашего Отечества.</a:t>
            </a:r>
          </a:p>
          <a:p>
            <a:pPr algn="just"/>
            <a:endParaRPr lang="ru-RU" sz="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Задачи проекта: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формировать представление об истории ВОВ, используя различные виды деятельности; пробуждать интерес к прошлому нашего города, района, страны; познакомить с городами – героями; показать мужество и героизм людей в ходе Великой Отечественной войны; развивать восприятие произведений литературы, живописи, музыки; развивать чувство взаимопомощи; воспитывать духовно-нравственные и патриотические чувства, гордость за свою страну, любовь и заботливое отношение  к старшему поколению, бережное отношение к семейным реликвиям, фотографиям, наградам.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ttps://avatars.mds.yandex.net/get-pdb/2821050/57763022-1ce0-4075-bd42-5b2862a6d903/s3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364433"/>
            <a:ext cx="2592288" cy="3656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84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51520" y="332656"/>
            <a:ext cx="7344816" cy="612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Средний дошкольный возраст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88640"/>
            <a:ext cx="1393922" cy="997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F:\Скан. книги Истоки\Document_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24944"/>
            <a:ext cx="1872208" cy="262974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3" descr="F:\Скан. книги Истоки\Document_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356992"/>
            <a:ext cx="1793114" cy="26642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5" descr="F:\Скан. книги Истоки\Document_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924944"/>
            <a:ext cx="1800200" cy="261581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Picture 2" descr="F:\Скан. книги Истоки\Document_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3429000"/>
            <a:ext cx="1728192" cy="25958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1268760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В средней группе ( 4 – 5 лет ) происходит первоначальное знакомство с истоками наиболее близкой ребенку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социокультурной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среды и деятельности в ней человека, дети и родители осваивают категории: Родной  очаг, Родные просторы, Труд земной, Труд души.</a:t>
            </a:r>
            <a:endParaRPr lang="ru-RU" sz="2000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1244" t="23386" r="70132" b="34301"/>
          <a:stretch>
            <a:fillRect/>
          </a:stretch>
        </p:blipFill>
        <p:spPr bwMode="auto">
          <a:xfrm>
            <a:off x="251520" y="980728"/>
            <a:ext cx="2448272" cy="271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0" y="116632"/>
            <a:ext cx="752432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«Мы память бережно храним»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17117" t="35594" r="40594" b="12247"/>
          <a:stretch>
            <a:fillRect/>
          </a:stretch>
        </p:blipFill>
        <p:spPr bwMode="auto">
          <a:xfrm>
            <a:off x="4906390" y="1340768"/>
            <a:ext cx="384207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60413" t="46657" r="14680" b="19410"/>
          <a:stretch>
            <a:fillRect/>
          </a:stretch>
        </p:blipFill>
        <p:spPr bwMode="auto">
          <a:xfrm>
            <a:off x="6228184" y="3933056"/>
            <a:ext cx="2592288" cy="198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508104" y="5877272"/>
            <a:ext cx="3384376" cy="5040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Стена памяти</a:t>
            </a:r>
          </a:p>
        </p:txBody>
      </p:sp>
      <p:sp>
        <p:nvSpPr>
          <p:cNvPr id="10242" name="AutoShape 2" descr="https://mail.yandex.ru/message_part/IMG_20201223_154221.jpg?_uid=259471733&amp;name=IMG_20201223_154221.jpg&amp;hid=1.1&amp;ids=174514485560611187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mail.yandex.ru/message_part/IMG_20201223_154221.jpg?_uid=259471733&amp;name=IMG_20201223_154221.jpg&amp;hid=1.1&amp;ids=174514485560611187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 l="11689"/>
          <a:stretch>
            <a:fillRect/>
          </a:stretch>
        </p:blipFill>
        <p:spPr bwMode="auto">
          <a:xfrm rot="5400000">
            <a:off x="2763871" y="4085001"/>
            <a:ext cx="1946316" cy="293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 l="6676" r="7859" b="4300"/>
          <a:stretch>
            <a:fillRect/>
          </a:stretch>
        </p:blipFill>
        <p:spPr bwMode="auto">
          <a:xfrm rot="5228475">
            <a:off x="142804" y="4287408"/>
            <a:ext cx="2192208" cy="184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r="4412" b="8982"/>
          <a:stretch>
            <a:fillRect/>
          </a:stretch>
        </p:blipFill>
        <p:spPr bwMode="auto">
          <a:xfrm>
            <a:off x="2802898" y="1916832"/>
            <a:ext cx="198512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 l="20331" t="29587" r="15904" b="29321"/>
          <a:stretch>
            <a:fillRect/>
          </a:stretch>
        </p:blipFill>
        <p:spPr bwMode="auto">
          <a:xfrm>
            <a:off x="323528" y="1700808"/>
            <a:ext cx="49685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 l="16805" t="19215" r="13575" b="14600"/>
          <a:stretch>
            <a:fillRect/>
          </a:stretch>
        </p:blipFill>
        <p:spPr bwMode="auto">
          <a:xfrm>
            <a:off x="5364088" y="2060848"/>
            <a:ext cx="350284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4" cstate="print"/>
          <a:srcRect l="22807" t="21350" r="15975" b="6060"/>
          <a:stretch>
            <a:fillRect/>
          </a:stretch>
        </p:blipFill>
        <p:spPr bwMode="auto">
          <a:xfrm>
            <a:off x="395536" y="3645024"/>
            <a:ext cx="4104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5" cstate="print"/>
          <a:srcRect l="18346" t="20081" r="15324" b="7125"/>
          <a:stretch>
            <a:fillRect/>
          </a:stretch>
        </p:blipFill>
        <p:spPr bwMode="auto">
          <a:xfrm>
            <a:off x="4788024" y="4221088"/>
            <a:ext cx="37344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0" y="116632"/>
            <a:ext cx="752432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«Мы память бережно храним»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110558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Выставка макетов «Война! Победа! Память…»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 l="63008" t="35379" r="16305" b="13675"/>
          <a:stretch>
            <a:fillRect/>
          </a:stretch>
        </p:blipFill>
        <p:spPr bwMode="auto">
          <a:xfrm>
            <a:off x="395536" y="1700808"/>
            <a:ext cx="182020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8741" t="35556" r="39448" b="13740"/>
          <a:stretch>
            <a:fillRect/>
          </a:stretch>
        </p:blipFill>
        <p:spPr bwMode="auto">
          <a:xfrm>
            <a:off x="1979712" y="3429000"/>
            <a:ext cx="369641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0" y="116632"/>
            <a:ext cx="75243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«Мы память бережно храним»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5178" t="19193" r="15260" b="11481"/>
          <a:stretch>
            <a:fillRect/>
          </a:stretch>
        </p:blipFill>
        <p:spPr bwMode="auto">
          <a:xfrm>
            <a:off x="6106422" y="2780928"/>
            <a:ext cx="2714050" cy="3578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0" y="5949280"/>
            <a:ext cx="5508104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Оформление плаката «Наши любимые защитники»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496" y="908720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Празднование «Дня Защитника Отечества»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6588224" y="1628800"/>
            <a:ext cx="2555776" cy="100811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Развлечение«День Защитника Отечества»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18831" t="35886" r="46197" b="13873"/>
          <a:stretch>
            <a:fillRect/>
          </a:stretch>
        </p:blipFill>
        <p:spPr bwMode="auto">
          <a:xfrm>
            <a:off x="4355976" y="1556792"/>
            <a:ext cx="2400266" cy="193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 l="16191" t="40925" r="58243" b="25729"/>
          <a:stretch>
            <a:fillRect/>
          </a:stretch>
        </p:blipFill>
        <p:spPr bwMode="auto">
          <a:xfrm>
            <a:off x="5580112" y="2420888"/>
            <a:ext cx="333855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0" y="116632"/>
            <a:ext cx="75243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«Мы память бережно храним»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836712"/>
            <a:ext cx="78488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Акция «Мы память бережно храним» 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 Обелиска Славы возле СОШ №6 в честь учеников и учителей школы, отдавших свою жизни за наше светлое будущее, за мирное небо над нашими головами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61357" t="43905" r="13929" b="32254"/>
          <a:stretch>
            <a:fillRect/>
          </a:stretch>
        </p:blipFill>
        <p:spPr bwMode="auto">
          <a:xfrm>
            <a:off x="247019" y="2132856"/>
            <a:ext cx="504506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3029" t="39409" r="39927" b="22404"/>
          <a:stretch>
            <a:fillRect/>
          </a:stretch>
        </p:blipFill>
        <p:spPr bwMode="auto">
          <a:xfrm>
            <a:off x="3779912" y="4038887"/>
            <a:ext cx="2088232" cy="263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0" y="116632"/>
            <a:ext cx="75243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«Мы память бережно храним»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836712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Акция «Письма с фронта»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7342" t="26219" r="62714" b="24428"/>
          <a:stretch>
            <a:fillRect/>
          </a:stretch>
        </p:blipFill>
        <p:spPr bwMode="auto">
          <a:xfrm>
            <a:off x="3995936" y="1484784"/>
            <a:ext cx="2385265" cy="331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9887" t="26219" r="37568" b="24428"/>
          <a:stretch>
            <a:fillRect/>
          </a:stretch>
        </p:blipFill>
        <p:spPr bwMode="auto">
          <a:xfrm>
            <a:off x="395536" y="1484783"/>
            <a:ext cx="3334871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64021" t="26219" r="14301" b="24428"/>
          <a:stretch>
            <a:fillRect/>
          </a:stretch>
        </p:blipFill>
        <p:spPr bwMode="auto">
          <a:xfrm>
            <a:off x="6156176" y="3140968"/>
            <a:ext cx="25877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0" y="116632"/>
            <a:ext cx="75243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«Мы память бережно храним»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836712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Всероссийская акция </a:t>
            </a: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Библионочь</a:t>
            </a: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Память нашей Победы»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6462" t="22773" r="57931" b="31681"/>
          <a:stretch>
            <a:fillRect/>
          </a:stretch>
        </p:blipFill>
        <p:spPr bwMode="auto">
          <a:xfrm>
            <a:off x="467544" y="1700808"/>
            <a:ext cx="273630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62188" t="22773" r="14948" b="5655"/>
          <a:stretch>
            <a:fillRect/>
          </a:stretch>
        </p:blipFill>
        <p:spPr bwMode="auto">
          <a:xfrm>
            <a:off x="6084168" y="1844824"/>
            <a:ext cx="2659386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42069" t="24400" r="38726" b="33308"/>
          <a:stretch>
            <a:fillRect/>
          </a:stretch>
        </p:blipFill>
        <p:spPr bwMode="auto">
          <a:xfrm>
            <a:off x="3491880" y="1844824"/>
            <a:ext cx="2088232" cy="258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24781" t="44076" r="44932" b="19194"/>
          <a:stretch>
            <a:fillRect/>
          </a:stretch>
        </p:blipFill>
        <p:spPr bwMode="auto">
          <a:xfrm>
            <a:off x="1835696" y="4509120"/>
            <a:ext cx="3024336" cy="206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0" y="116632"/>
            <a:ext cx="75243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«Мы память бережно храним»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9512" y="836712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Конкурс рисунков «Вклад горьковчан в Победу в Великой Отечественной войне 1941 – 1945 годов»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7079" t="34934" r="12897" b="13424"/>
          <a:stretch>
            <a:fillRect/>
          </a:stretch>
        </p:blipFill>
        <p:spPr bwMode="auto">
          <a:xfrm>
            <a:off x="1475656" y="1628800"/>
            <a:ext cx="590465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16343" t="22840" r="52137" b="35632"/>
          <a:stretch>
            <a:fillRect/>
          </a:stretch>
        </p:blipFill>
        <p:spPr bwMode="auto">
          <a:xfrm>
            <a:off x="1835696" y="4221088"/>
            <a:ext cx="2664296" cy="197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611560" y="6165304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Конкурс рисунков «Открытка Победы»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 l="49031" t="41528" r="24119" b="16944"/>
          <a:stretch>
            <a:fillRect/>
          </a:stretch>
        </p:blipFill>
        <p:spPr bwMode="auto">
          <a:xfrm>
            <a:off x="4716016" y="4293095"/>
            <a:ext cx="2232248" cy="194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0" y="116632"/>
            <a:ext cx="75243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«Мы память бережно храним»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4048" y="1484784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err="1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ВидеоМарафон</a:t>
            </a: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«Будем помнить»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725144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Акция</a:t>
            </a:r>
          </a:p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«Рекорды Победы -75»</a:t>
            </a:r>
          </a:p>
        </p:txBody>
      </p:sp>
      <p:pic>
        <p:nvPicPr>
          <p:cNvPr id="409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1124744"/>
            <a:ext cx="461076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254" y="3872681"/>
            <a:ext cx="4846226" cy="272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0" y="-27384"/>
            <a:ext cx="75243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«Мы память бережно храним»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43608" y="620688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solidFill>
                  <a:srgbClr val="A6B72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Акция «Окна Победы»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6576" t="33414" r="14910" b="5656"/>
          <a:stretch>
            <a:fillRect/>
          </a:stretch>
        </p:blipFill>
        <p:spPr bwMode="auto">
          <a:xfrm>
            <a:off x="251520" y="1268760"/>
            <a:ext cx="446449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16344" t="15857" r="15306" b="12787"/>
          <a:stretch>
            <a:fillRect/>
          </a:stretch>
        </p:blipFill>
        <p:spPr bwMode="auto">
          <a:xfrm>
            <a:off x="5292080" y="1268760"/>
            <a:ext cx="331236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16788" t="16287" r="16059" b="13134"/>
          <a:stretch>
            <a:fillRect/>
          </a:stretch>
        </p:blipFill>
        <p:spPr bwMode="auto">
          <a:xfrm>
            <a:off x="323528" y="3789040"/>
            <a:ext cx="4392488" cy="259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l="17901" t="45078" r="50830" b="19485"/>
          <a:stretch>
            <a:fillRect/>
          </a:stretch>
        </p:blipFill>
        <p:spPr bwMode="auto">
          <a:xfrm>
            <a:off x="4788024" y="3212976"/>
            <a:ext cx="2736304" cy="174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49993" t="45078" r="19561" b="19485"/>
          <a:stretch>
            <a:fillRect/>
          </a:stretch>
        </p:blipFill>
        <p:spPr bwMode="auto">
          <a:xfrm>
            <a:off x="6156176" y="4797152"/>
            <a:ext cx="2664296" cy="174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7"/>
          <p:cNvSpPr txBox="1">
            <a:spLocks/>
          </p:cNvSpPr>
          <p:nvPr/>
        </p:nvSpPr>
        <p:spPr>
          <a:xfrm>
            <a:off x="755576" y="836712"/>
            <a:ext cx="7477125" cy="5330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0" indent="-137160" algn="ctr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Спасибо за внимание!</a:t>
            </a:r>
          </a:p>
        </p:txBody>
      </p:sp>
      <p:pic>
        <p:nvPicPr>
          <p:cNvPr id="5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88840"/>
            <a:ext cx="5869498" cy="4198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260648"/>
            <a:ext cx="7128792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Средний дошкольный возраст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i="1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u="sng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Социокультурная</a:t>
            </a:r>
            <a:r>
              <a:rPr kumimoji="0" lang="ru-RU" sz="290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категория: «Родной</a:t>
            </a:r>
            <a:r>
              <a:rPr kumimoji="0" lang="ru-RU" sz="2900" u="sng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очаг</a:t>
            </a:r>
            <a:r>
              <a:rPr kumimoji="0" lang="ru-RU" sz="290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«Моя дружная семья»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132856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Расширять представления детей о своей семье,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родословной, семейных традициях.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Совершенствовать качество работы детского сада при взаимодействии с родителями.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Формировать у детей представление о семье, о нравственном отношении к семейным традициям, расширять знания о ближнем окружении, учить разбираться в родственных связях.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Развивать творческие способности родителей и детей в процессе совместной деятельности.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Воспитывать у детей любовь и уважение к членам семьи, показать ценность семьи для каждого человека и проявлять заботу о родных людях.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F:\Скан. книги Истоки\Document_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412776"/>
            <a:ext cx="1656184" cy="23263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207487" y="5699654"/>
            <a:ext cx="2557241" cy="992257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Игровая ситуация «К нам гости пришли»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068960"/>
            <a:ext cx="5359198" cy="72008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Работа с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книгой «Дружная семья»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 программе «Социокультурные истоки»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1520" y="5877272"/>
            <a:ext cx="2987824" cy="72008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Чтение произведений по теме «Семья»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084168" y="6021288"/>
            <a:ext cx="2771800" cy="6206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R="0" lvl="0" indent="0" algn="ctr"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Настольные игры по теме «Семья»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t="22336" b="21442"/>
          <a:stretch>
            <a:fillRect/>
          </a:stretch>
        </p:blipFill>
        <p:spPr bwMode="auto">
          <a:xfrm>
            <a:off x="3491880" y="3717032"/>
            <a:ext cx="2160240" cy="2159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14890" r="6361" b="7757"/>
          <a:stretch>
            <a:fillRect/>
          </a:stretch>
        </p:blipFill>
        <p:spPr bwMode="auto">
          <a:xfrm>
            <a:off x="5868144" y="4005064"/>
            <a:ext cx="3019232" cy="1989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r="11407"/>
          <a:stretch>
            <a:fillRect/>
          </a:stretch>
        </p:blipFill>
        <p:spPr bwMode="auto">
          <a:xfrm>
            <a:off x="251520" y="3717032"/>
            <a:ext cx="3278123" cy="2081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8" b="22102"/>
          <a:stretch/>
        </p:blipFill>
        <p:spPr>
          <a:xfrm>
            <a:off x="3203848" y="836712"/>
            <a:ext cx="2376265" cy="2347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r="4954" b="19501"/>
          <a:stretch/>
        </p:blipFill>
        <p:spPr>
          <a:xfrm>
            <a:off x="5508104" y="1196752"/>
            <a:ext cx="3448964" cy="168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Объект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t="15244" r="18865"/>
          <a:stretch/>
        </p:blipFill>
        <p:spPr>
          <a:xfrm>
            <a:off x="138110" y="692696"/>
            <a:ext cx="3137746" cy="2302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5652120" y="2852936"/>
            <a:ext cx="3276299" cy="112734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Работа с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книгой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 развитию речи «Дружная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семья»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 программе «Социокультурные истоки»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19672" y="188640"/>
            <a:ext cx="574901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«Моя дружная семья»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4394"/>
          <a:stretch>
            <a:fillRect/>
          </a:stretch>
        </p:blipFill>
        <p:spPr bwMode="auto">
          <a:xfrm rot="522736">
            <a:off x="494172" y="1107690"/>
            <a:ext cx="2815113" cy="246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5205" r="12825"/>
          <a:stretch>
            <a:fillRect/>
          </a:stretch>
        </p:blipFill>
        <p:spPr>
          <a:xfrm rot="21145051">
            <a:off x="3345007" y="1621308"/>
            <a:ext cx="1868488" cy="1711845"/>
          </a:xfrm>
        </p:spPr>
      </p:pic>
      <p:pic>
        <p:nvPicPr>
          <p:cNvPr id="24581" name="Picture 5" descr="H:\DCIM\101CANON\IMG_026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 l="7790" r="13382"/>
          <a:stretch>
            <a:fillRect/>
          </a:stretch>
        </p:blipFill>
        <p:spPr>
          <a:xfrm rot="21068545">
            <a:off x="7286847" y="1362136"/>
            <a:ext cx="1624719" cy="1832412"/>
          </a:xfrm>
          <a:noFill/>
        </p:spPr>
      </p:pic>
      <p:pic>
        <p:nvPicPr>
          <p:cNvPr id="24585" name="Picture 4" descr="H:\DCIM\101CANON\IMG_027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 l="13849" t="11690" r="4285"/>
          <a:stretch>
            <a:fillRect/>
          </a:stretch>
        </p:blipFill>
        <p:spPr>
          <a:xfrm rot="364779">
            <a:off x="5398924" y="1566863"/>
            <a:ext cx="1681499" cy="1612380"/>
          </a:xfrm>
          <a:noFill/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6" cstate="print"/>
          <a:srcRect l="1582" t="11246" r="1886" b="4414"/>
          <a:stretch>
            <a:fillRect/>
          </a:stretch>
        </p:blipFill>
        <p:spPr bwMode="auto">
          <a:xfrm>
            <a:off x="3991588" y="3483225"/>
            <a:ext cx="4684713" cy="307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" descr="H:\DCIM\101CANON\IMG_0219.JPG"/>
          <p:cNvPicPr>
            <a:picLocks noChangeAspect="1" noChangeArrowheads="1"/>
          </p:cNvPicPr>
          <p:nvPr/>
        </p:nvPicPr>
        <p:blipFill>
          <a:blip r:embed="rId7" cstate="print"/>
          <a:srcRect l="8827" r="9123"/>
          <a:stretch>
            <a:fillRect/>
          </a:stretch>
        </p:blipFill>
        <p:spPr bwMode="auto">
          <a:xfrm rot="-470260">
            <a:off x="368922" y="3680157"/>
            <a:ext cx="1697276" cy="183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3" descr="H:\DCIM\101CANON\IMG_0281.JPG"/>
          <p:cNvPicPr>
            <a:picLocks noChangeAspect="1" noChangeArrowheads="1"/>
          </p:cNvPicPr>
          <p:nvPr/>
        </p:nvPicPr>
        <p:blipFill>
          <a:blip r:embed="rId8" cstate="print"/>
          <a:srcRect l="10594" r="13989" b="11873"/>
          <a:stretch>
            <a:fillRect/>
          </a:stretch>
        </p:blipFill>
        <p:spPr bwMode="auto">
          <a:xfrm rot="357952">
            <a:off x="1988399" y="4594272"/>
            <a:ext cx="1802792" cy="187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9512" y="188640"/>
            <a:ext cx="72008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«Моя дружная семья»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одержимое 6"/>
          <p:cNvSpPr txBox="1">
            <a:spLocks/>
          </p:cNvSpPr>
          <p:nvPr/>
        </p:nvSpPr>
        <p:spPr>
          <a:xfrm>
            <a:off x="2195736" y="548680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37160" algn="ctr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tabLst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Фотовыставка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«Счастливая семья»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4064451" cy="2709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F:\фото работа\Новая папка\IMG_9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775" y="3271549"/>
            <a:ext cx="3604120" cy="2402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/>
          <a:srcRect t="8084" b="6155"/>
          <a:stretch/>
        </p:blipFill>
        <p:spPr bwMode="auto">
          <a:xfrm>
            <a:off x="5783591" y="2315781"/>
            <a:ext cx="2742077" cy="4181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179512" y="5733256"/>
            <a:ext cx="5616624" cy="9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акция </a:t>
            </a:r>
          </a:p>
          <a:p>
            <a:pPr algn="ctr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«Семья крепка ладом»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1412776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Моё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генеалогическое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древо»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188640"/>
            <a:ext cx="574901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«Моя дружная семья»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611560" y="6237312"/>
            <a:ext cx="4032448" cy="43204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Танец «Грибная электричка»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2008" y="3212976"/>
            <a:ext cx="4932040" cy="57606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Социальная акция «Дари тепло»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4427984" y="2996952"/>
            <a:ext cx="4716016" cy="69269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ru-RU" sz="2300" b="1" dirty="0" smtClean="0">
              <a:solidFill>
                <a:srgbClr val="7030A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4860032" y="5661248"/>
            <a:ext cx="4104456" cy="64807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Подвижная игра </a:t>
            </a:r>
          </a:p>
          <a:p>
            <a:pPr lvl="0" algn="ctr">
              <a:spcBef>
                <a:spcPct val="0"/>
              </a:spcBef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«Цветные карандаши»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 t="7128" r="6175" b="17705"/>
          <a:stretch>
            <a:fillRect/>
          </a:stretch>
        </p:blipFill>
        <p:spPr bwMode="auto">
          <a:xfrm>
            <a:off x="5022434" y="1484784"/>
            <a:ext cx="3798038" cy="4056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t="25850" b="30514"/>
          <a:stretch>
            <a:fillRect/>
          </a:stretch>
        </p:blipFill>
        <p:spPr bwMode="auto">
          <a:xfrm>
            <a:off x="611560" y="4005064"/>
            <a:ext cx="39604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l="7290" t="39613" r="19815" b="19815"/>
          <a:stretch>
            <a:fillRect/>
          </a:stretch>
        </p:blipFill>
        <p:spPr bwMode="auto">
          <a:xfrm>
            <a:off x="827584" y="724171"/>
            <a:ext cx="3600400" cy="2671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79512" y="188640"/>
            <a:ext cx="72008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«Моя дружная семья»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9645" y="188640"/>
            <a:ext cx="1711335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d10162.edu35.ru/images/stories/mart2011/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3820" y="188640"/>
            <a:ext cx="161066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260648"/>
            <a:ext cx="7128792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Средний дошкольный возраст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i="1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Социокультурная категория: «Родные просторы»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u="sng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1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Проект «Юные помощники природы»</a:t>
            </a:r>
            <a:endParaRPr kumimoji="0" lang="ru-RU" sz="3300" b="1" i="1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43808" y="2021353"/>
            <a:ext cx="604867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у детей чувства сопричастности ко всему живому, гуманное отношение к окружающей среде и стремление проявлять заботу о сохранении природы.</a:t>
            </a:r>
          </a:p>
          <a:p>
            <a:pPr algn="just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взаимопонимание и взаимопомощь между детьми, педагогами в постоянном саморазвитии экологической культуры, формировать у детей чувства сопричастности ко всему живому, гуманное отношение к окружающей среде и стремление проявлять заботу о сохранении природы; воспитывать у детей внимательное, разумное, бережное отношение к окружающей природе своего края; развивать взаимопонимание и взаимопомощь между детьми, педагогами в постоянном саморазвитии экологической культуры.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F:\Скан. книги Истоки\Document_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88840"/>
            <a:ext cx="1793114" cy="26642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9136" r="15165" b="9945"/>
          <a:stretch/>
        </p:blipFill>
        <p:spPr>
          <a:xfrm>
            <a:off x="1043608" y="4221088"/>
            <a:ext cx="1656184" cy="23879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931</TotalTime>
  <Words>1342</Words>
  <Application>Microsoft Office PowerPoint</Application>
  <PresentationFormat>Экран (4:3)</PresentationFormat>
  <Paragraphs>191</Paragraphs>
  <Slides>39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Bookman Old Style</vt:lpstr>
      <vt:lpstr>Calibri</vt:lpstr>
      <vt:lpstr>Corbel</vt:lpstr>
      <vt:lpstr>Monotype Corsiva</vt:lpstr>
      <vt:lpstr>Times New Roman</vt:lpstr>
      <vt:lpstr>Wingdings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Кукольный театр «Петушок–золотой гребешок»</vt:lpstr>
      <vt:lpstr>Мини – музей «Сказка ложь, да в ней намёк»</vt:lpstr>
      <vt:lpstr>Старший дошкольный возраст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Подготовительная к школе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99</cp:revision>
  <dcterms:created xsi:type="dcterms:W3CDTF">2020-12-16T19:35:44Z</dcterms:created>
  <dcterms:modified xsi:type="dcterms:W3CDTF">2021-04-08T19:37:31Z</dcterms:modified>
</cp:coreProperties>
</file>